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2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5443C-A569-415A-9D6D-82F16309648B}" type="datetimeFigureOut">
              <a:rPr lang="fr-FR" smtClean="0"/>
              <a:t>19/10/2019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84BB5-47B6-4106-8D97-5B6BAEA3B6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26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 </a:t>
            </a:r>
            <a:r>
              <a:rPr lang="fr-FR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BCG</a:t>
            </a:r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ou Bacille de Calmette et Guérin, est un micro-organisme dérivé du bacille tuberculeux bovin (</a:t>
            </a:r>
            <a:r>
              <a:rPr lang="fr-F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Mycobacterium</a:t>
            </a:r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bovis</a:t>
            </a:r>
            <a:r>
              <a:rPr lang="fr-FR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84BB5-47B6-4106-8D97-5B6BAEA3B6E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038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HA :</a:t>
            </a:r>
            <a:r>
              <a:rPr lang="fr-FR" baseline="0" dirty="0" smtClean="0"/>
              <a:t> </a:t>
            </a:r>
            <a:r>
              <a:rPr lang="fr-FR" baseline="0" dirty="0" err="1" smtClean="0"/>
              <a:t>hémaglutinine</a:t>
            </a:r>
            <a:endParaRPr lang="fr-FR" baseline="0" dirty="0" smtClean="0"/>
          </a:p>
          <a:p>
            <a:r>
              <a:rPr lang="fr-FR" baseline="0" dirty="0" smtClean="0"/>
              <a:t>Na </a:t>
            </a:r>
            <a:r>
              <a:rPr lang="fr-FR" baseline="0" dirty="0" err="1" smtClean="0"/>
              <a:t>neuraminidase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84BB5-47B6-4106-8D97-5B6BAEA3B6E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17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B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B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B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B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19/10/2019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sz="6600" b="1" dirty="0" smtClean="0">
                <a:solidFill>
                  <a:schemeClr val="accent1"/>
                </a:solidFill>
              </a:rPr>
              <a:t>VACCINS ET SERUMS </a:t>
            </a:r>
            <a:endParaRPr lang="fr-FR" sz="6600" b="1" dirty="0">
              <a:solidFill>
                <a:schemeClr val="accent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  <a:r>
              <a:rPr lang="fr-FR" b="1" dirty="0" smtClean="0">
                <a:solidFill>
                  <a:srgbClr val="C00000"/>
                </a:solidFill>
              </a:rPr>
              <a:t/>
            </a:r>
            <a:br>
              <a:rPr lang="fr-FR" b="1" dirty="0" smtClean="0">
                <a:solidFill>
                  <a:srgbClr val="C00000"/>
                </a:solidFill>
              </a:rPr>
            </a:br>
            <a:r>
              <a:rPr lang="fr-FR" b="1" dirty="0" smtClean="0">
                <a:solidFill>
                  <a:schemeClr val="tx1"/>
                </a:solidFill>
              </a:rPr>
              <a:t>I-3- Vaccins sous unitaires :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sz="2900" b="1" u="sng" dirty="0" smtClean="0">
                <a:solidFill>
                  <a:schemeClr val="accent1"/>
                </a:solidFill>
              </a:rPr>
              <a:t>Toxines : </a:t>
            </a:r>
            <a:endParaRPr lang="fr-FR" sz="2900" b="1" u="sng" dirty="0">
              <a:solidFill>
                <a:schemeClr val="accent1"/>
              </a:solidFill>
            </a:endParaRPr>
          </a:p>
          <a:p>
            <a:pPr lvl="0"/>
            <a:endParaRPr lang="fr-FR" dirty="0" smtClean="0"/>
          </a:p>
          <a:p>
            <a:pPr>
              <a:buNone/>
            </a:pPr>
            <a:r>
              <a:rPr lang="fr-FR" dirty="0" smtClean="0"/>
              <a:t>Détoxification par la chaleur ou le formol             anatoxine immunogène</a:t>
            </a:r>
          </a:p>
          <a:p>
            <a:pPr>
              <a:buNone/>
            </a:pPr>
            <a:r>
              <a:rPr lang="fr-FR" dirty="0" smtClean="0"/>
              <a:t>Exp : anatoxine diphtérique (IM)</a:t>
            </a:r>
          </a:p>
          <a:p>
            <a:pPr>
              <a:buNone/>
            </a:pPr>
            <a:endParaRPr lang="fr-FR" dirty="0" smtClean="0"/>
          </a:p>
          <a:p>
            <a:pPr lvl="0"/>
            <a:r>
              <a:rPr lang="fr-FR" sz="2900" b="1" u="sng" dirty="0" smtClean="0">
                <a:solidFill>
                  <a:schemeClr val="accent1"/>
                </a:solidFill>
              </a:rPr>
              <a:t>Composants structuraux : </a:t>
            </a:r>
          </a:p>
          <a:p>
            <a:pPr lvl="0">
              <a:buNone/>
            </a:pPr>
            <a:r>
              <a:rPr lang="fr-FR" dirty="0" smtClean="0"/>
              <a:t>Bactérien :</a:t>
            </a:r>
            <a:r>
              <a:rPr lang="fr-FR" b="1" dirty="0" smtClean="0"/>
              <a:t>  Ag polysaccharidique </a:t>
            </a: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Viraux :         HBV         </a:t>
            </a:r>
            <a:r>
              <a:rPr lang="fr-FR" b="1" dirty="0" smtClean="0"/>
              <a:t>Ag HBs </a:t>
            </a:r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6372200" y="2852936"/>
            <a:ext cx="576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>
            <a:off x="3347864" y="5949280"/>
            <a:ext cx="28644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  <a:r>
              <a:rPr lang="fr-FR" b="1" dirty="0" smtClean="0">
                <a:solidFill>
                  <a:srgbClr val="C00000"/>
                </a:solidFill>
              </a:rPr>
              <a:t/>
            </a:r>
            <a:br>
              <a:rPr lang="fr-FR" b="1" dirty="0" smtClean="0">
                <a:solidFill>
                  <a:srgbClr val="C00000"/>
                </a:solidFill>
              </a:rPr>
            </a:br>
            <a:r>
              <a:rPr lang="fr-FR" b="1" dirty="0" smtClean="0">
                <a:solidFill>
                  <a:schemeClr val="tx1"/>
                </a:solidFill>
              </a:rPr>
              <a:t>I-4- avantages et inconvénients : </a:t>
            </a:r>
            <a:r>
              <a:rPr lang="fr-FR" dirty="0" smtClean="0">
                <a:solidFill>
                  <a:schemeClr val="tx1"/>
                </a:solidFill>
              </a:rPr>
              <a:t/>
            </a:r>
            <a:br>
              <a:rPr lang="fr-FR" dirty="0" smtClean="0">
                <a:solidFill>
                  <a:schemeClr val="tx1"/>
                </a:solidFill>
              </a:rPr>
            </a:b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fr-FR" sz="2900" b="1" dirty="0" smtClean="0">
                <a:solidFill>
                  <a:srgbClr val="FF0000"/>
                </a:solidFill>
              </a:rPr>
              <a:t>Avantages : </a:t>
            </a:r>
          </a:p>
          <a:p>
            <a:pPr lvl="0"/>
            <a:r>
              <a:rPr lang="fr-FR" dirty="0" smtClean="0"/>
              <a:t>meilleure immunogénicité</a:t>
            </a:r>
          </a:p>
          <a:p>
            <a:pPr lvl="0"/>
            <a:r>
              <a:rPr lang="fr-FR" dirty="0" smtClean="0"/>
              <a:t>administration facile (VO, s/c,…)</a:t>
            </a:r>
          </a:p>
          <a:p>
            <a:pPr lvl="0"/>
            <a:r>
              <a:rPr lang="fr-FR" dirty="0" smtClean="0"/>
              <a:t>une seule dose suffit habituellement et donne une immunité solide et durable</a:t>
            </a:r>
          </a:p>
          <a:p>
            <a:pPr lvl="0"/>
            <a:r>
              <a:rPr lang="fr-FR" dirty="0" smtClean="0"/>
              <a:t>l’injection de quantité minime est suffisante</a:t>
            </a:r>
          </a:p>
          <a:p>
            <a:pPr lvl="0"/>
            <a:r>
              <a:rPr lang="fr-FR" dirty="0" smtClean="0"/>
              <a:t>à coté de l’immunité sérique, on a une immunité locale (muq digestive, muq respiratoire)</a:t>
            </a:r>
          </a:p>
          <a:p>
            <a:pPr>
              <a:buNone/>
            </a:pPr>
            <a:r>
              <a:rPr lang="fr-FR" sz="2900" b="1" dirty="0" smtClean="0">
                <a:solidFill>
                  <a:srgbClr val="FF0000"/>
                </a:solidFill>
              </a:rPr>
              <a:t>Inconvénients :</a:t>
            </a:r>
          </a:p>
          <a:p>
            <a:pPr lvl="0"/>
            <a:r>
              <a:rPr lang="fr-FR" dirty="0" smtClean="0"/>
              <a:t>mutations reverses</a:t>
            </a:r>
          </a:p>
          <a:p>
            <a:pPr lvl="0"/>
            <a:r>
              <a:rPr lang="fr-FR" dirty="0" smtClean="0"/>
              <a:t>CI pour la femme enceinte, l’immunodéprimé, les personnes sous immunosuppresseurs.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Avantages :</a:t>
            </a:r>
          </a:p>
          <a:p>
            <a:pPr lvl="0"/>
            <a:r>
              <a:rPr lang="fr-FR" dirty="0" smtClean="0"/>
              <a:t>innocuité</a:t>
            </a:r>
          </a:p>
          <a:p>
            <a:pPr lvl="0"/>
            <a:r>
              <a:rPr lang="fr-FR" dirty="0" smtClean="0"/>
              <a:t>meilleure conservation (plus résistants)</a:t>
            </a:r>
          </a:p>
          <a:p>
            <a:pPr lvl="0"/>
            <a:r>
              <a:rPr lang="fr-FR" dirty="0" smtClean="0"/>
              <a:t>pas de CI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Inconvénients : </a:t>
            </a:r>
          </a:p>
          <a:p>
            <a:pPr lvl="0"/>
            <a:r>
              <a:rPr lang="fr-FR" dirty="0" smtClean="0"/>
              <a:t>administration difficile</a:t>
            </a:r>
          </a:p>
          <a:p>
            <a:pPr lvl="0"/>
            <a:r>
              <a:rPr lang="fr-FR" dirty="0" smtClean="0"/>
              <a:t>nécessité de plusieurs administrations pour avoir une immunité solide et durable + rappels</a:t>
            </a:r>
          </a:p>
          <a:p>
            <a:pPr lvl="0"/>
            <a:r>
              <a:rPr lang="fr-FR" dirty="0" smtClean="0"/>
              <a:t>pas d’immunité locale (voie parentérale en général) </a:t>
            </a:r>
          </a:p>
          <a:p>
            <a:pPr lvl="0"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55000" lnSpcReduction="20000"/>
          </a:bodyPr>
          <a:lstStyle/>
          <a:p>
            <a:endParaRPr lang="fr-FR" u="sng" dirty="0" smtClean="0"/>
          </a:p>
          <a:p>
            <a:r>
              <a:rPr lang="fr-FR" sz="4000" u="sng" dirty="0" smtClean="0"/>
              <a:t>VVA </a:t>
            </a:r>
            <a:endParaRPr lang="fr-FR" sz="4000" dirty="0" smtClean="0"/>
          </a:p>
          <a:p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47500" lnSpcReduction="20000"/>
          </a:bodyPr>
          <a:lstStyle/>
          <a:p>
            <a:endParaRPr lang="fr-FR" u="sng" dirty="0" smtClean="0"/>
          </a:p>
          <a:p>
            <a:r>
              <a:rPr lang="fr-FR" sz="5100" u="sng" dirty="0" smtClean="0"/>
              <a:t>VT</a:t>
            </a:r>
            <a:r>
              <a:rPr lang="fr-FR" sz="5100" dirty="0" smtClean="0"/>
              <a:t>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fr-FR" b="1" u="sng" dirty="0" smtClean="0">
                <a:solidFill>
                  <a:srgbClr val="C00000"/>
                </a:solidFill>
              </a:rPr>
              <a:t>II - Associations des vaccins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Il existe deux types d’association de vaccins</a:t>
            </a:r>
          </a:p>
          <a:p>
            <a:pPr>
              <a:buNone/>
            </a:pPr>
            <a:endParaRPr lang="fr-FR" dirty="0" smtClean="0"/>
          </a:p>
          <a:p>
            <a:pPr lvl="0">
              <a:buNone/>
            </a:pPr>
            <a:r>
              <a:rPr lang="fr-FR" sz="2800" b="1" u="sng" dirty="0" smtClean="0">
                <a:solidFill>
                  <a:schemeClr val="accent1"/>
                </a:solidFill>
              </a:rPr>
              <a:t>1- Vaccins combinés : </a:t>
            </a:r>
            <a:r>
              <a:rPr lang="fr-FR" sz="2800" dirty="0" smtClean="0"/>
              <a:t>même ampoule </a:t>
            </a:r>
          </a:p>
          <a:p>
            <a:r>
              <a:rPr lang="fr-FR" sz="2800" dirty="0" smtClean="0"/>
              <a:t>DTC</a:t>
            </a:r>
          </a:p>
          <a:p>
            <a:r>
              <a:rPr lang="fr-FR" sz="2800" dirty="0" smtClean="0"/>
              <a:t>TETRA Coq : suspension </a:t>
            </a:r>
            <a:r>
              <a:rPr lang="fr-FR" sz="2800" dirty="0"/>
              <a:t>injectable (I.M.), en seringue pré-remplie. </a:t>
            </a:r>
            <a:r>
              <a:rPr lang="fr-FR" sz="2800" b="1" dirty="0"/>
              <a:t>vaccin</a:t>
            </a:r>
            <a:r>
              <a:rPr lang="fr-FR" sz="2800" dirty="0"/>
              <a:t> diphtérique, tétanique, coquelucheux et poliomyélitique inactivé adsorbé</a:t>
            </a:r>
            <a:endParaRPr lang="fr-FR" sz="2800" dirty="0" smtClean="0"/>
          </a:p>
          <a:p>
            <a:pPr>
              <a:buNone/>
            </a:pPr>
            <a:endParaRPr lang="fr-FR" sz="2800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II - Associations des vaccins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fr-FR" sz="3300" b="1" dirty="0" smtClean="0">
                <a:solidFill>
                  <a:schemeClr val="accent1"/>
                </a:solidFill>
              </a:rPr>
              <a:t>2- </a:t>
            </a:r>
            <a:r>
              <a:rPr lang="fr-FR" sz="3300" b="1" u="sng" dirty="0" smtClean="0">
                <a:solidFill>
                  <a:schemeClr val="accent1"/>
                </a:solidFill>
              </a:rPr>
              <a:t>Vaccins associés</a:t>
            </a:r>
            <a:r>
              <a:rPr lang="fr-FR" sz="3300" u="sng" dirty="0" smtClean="0">
                <a:solidFill>
                  <a:schemeClr val="accent1"/>
                </a:solidFill>
              </a:rPr>
              <a:t> </a:t>
            </a:r>
            <a:r>
              <a:rPr lang="fr-FR" sz="3300" dirty="0" smtClean="0">
                <a:solidFill>
                  <a:schemeClr val="accent1"/>
                </a:solidFill>
              </a:rPr>
              <a:t>: </a:t>
            </a:r>
          </a:p>
          <a:p>
            <a:pPr lvl="0">
              <a:buNone/>
            </a:pPr>
            <a:r>
              <a:rPr lang="fr-FR" sz="3300" dirty="0" smtClean="0"/>
              <a:t>vaccins administrés simultanément</a:t>
            </a:r>
          </a:p>
          <a:p>
            <a:r>
              <a:rPr lang="fr-FR" sz="3300" dirty="0" smtClean="0"/>
              <a:t> DTC + polio orale</a:t>
            </a:r>
          </a:p>
          <a:p>
            <a:r>
              <a:rPr lang="fr-FR" sz="3300" dirty="0" smtClean="0"/>
              <a:t> DT + HBV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7467600" cy="1143000"/>
          </a:xfrm>
        </p:spPr>
        <p:txBody>
          <a:bodyPr>
            <a:normAutofit/>
          </a:bodyPr>
          <a:lstStyle/>
          <a:p>
            <a:pPr lvl="0" algn="l"/>
            <a:r>
              <a:rPr lang="fr-FR" b="1" u="sng" dirty="0" smtClean="0">
                <a:solidFill>
                  <a:srgbClr val="C00000"/>
                </a:solidFill>
              </a:rPr>
              <a:t>III - Calendrier vaccinal algérien</a:t>
            </a:r>
            <a:r>
              <a:rPr lang="fr-FR" b="1" dirty="0" smtClean="0">
                <a:solidFill>
                  <a:srgbClr val="C00000"/>
                </a:solidFill>
              </a:rPr>
              <a:t>   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2656"/>
            <a:ext cx="6768752" cy="6525344"/>
          </a:xfrm>
        </p:spPr>
      </p:pic>
      <p:sp>
        <p:nvSpPr>
          <p:cNvPr id="4" name="Rectangle 3"/>
          <p:cNvSpPr/>
          <p:nvPr/>
        </p:nvSpPr>
        <p:spPr>
          <a:xfrm>
            <a:off x="251520" y="1340768"/>
            <a:ext cx="20162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smtClean="0"/>
              <a:t>Un </a:t>
            </a:r>
            <a:r>
              <a:rPr lang="fr-FR" b="1" dirty="0"/>
              <a:t>nouveau calendrier de vaccination est officiellement entré en vigueur </a:t>
            </a:r>
            <a:r>
              <a:rPr lang="fr-FR" b="1" dirty="0" smtClean="0"/>
              <a:t>le dimanche </a:t>
            </a:r>
            <a:r>
              <a:rPr lang="fr-FR" b="1" dirty="0"/>
              <a:t>2 septembre 2018, avec sa publication dans le Journal officiel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fr-FR" b="1" u="sng" dirty="0" smtClean="0">
                <a:solidFill>
                  <a:srgbClr val="C00000"/>
                </a:solidFill>
              </a:rPr>
              <a:t>V - Conservation des vaccins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fr-FR" dirty="0" smtClean="0"/>
          </a:p>
          <a:p>
            <a:pPr lvl="0">
              <a:buFont typeface="Wingdings" pitchFamily="2" charset="2"/>
              <a:buChar char="§"/>
            </a:pPr>
            <a:r>
              <a:rPr lang="fr-FR" dirty="0" smtClean="0"/>
              <a:t>Chaleur : conservation entre 0°C et 8°C (respect de la chaine de froid)</a:t>
            </a:r>
          </a:p>
          <a:p>
            <a:pPr lvl="0">
              <a:buFont typeface="Wingdings" pitchFamily="2" charset="2"/>
              <a:buChar char="§"/>
            </a:pPr>
            <a:r>
              <a:rPr lang="fr-FR" dirty="0" smtClean="0"/>
              <a:t>Congélation : pour certains vaccins : antitétanique - DTC</a:t>
            </a:r>
          </a:p>
          <a:p>
            <a:pPr lvl="0">
              <a:buFont typeface="Wingdings" pitchFamily="2" charset="2"/>
              <a:buChar char="§"/>
            </a:pPr>
            <a:r>
              <a:rPr lang="fr-FR" dirty="0" smtClean="0"/>
              <a:t>à l’abri de la lumière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VI - Contre-indications des vaccins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endParaRPr lang="fr-FR" b="1" dirty="0" smtClean="0"/>
          </a:p>
          <a:p>
            <a:pPr lvl="0">
              <a:buNone/>
            </a:pPr>
            <a:r>
              <a:rPr lang="fr-FR" b="1" dirty="0" smtClean="0"/>
              <a:t>1- Contre-indications définitives :</a:t>
            </a:r>
          </a:p>
          <a:p>
            <a:pPr lvl="0">
              <a:buNone/>
            </a:pPr>
            <a:r>
              <a:rPr lang="fr-FR" b="1" dirty="0" smtClean="0"/>
              <a:t> </a:t>
            </a:r>
          </a:p>
          <a:p>
            <a:pPr lvl="0"/>
            <a:r>
              <a:rPr lang="fr-FR" dirty="0" smtClean="0"/>
              <a:t>Affections malignes </a:t>
            </a:r>
            <a:endParaRPr lang="fr-FR" dirty="0" smtClean="0"/>
          </a:p>
          <a:p>
            <a:pPr lvl="0"/>
            <a:r>
              <a:rPr lang="fr-FR" dirty="0" smtClean="0"/>
              <a:t>Déficits immunitaires </a:t>
            </a:r>
            <a:r>
              <a:rPr lang="fr-FR" dirty="0" smtClean="0"/>
              <a:t>(DI)</a:t>
            </a:r>
          </a:p>
          <a:p>
            <a:pPr lvl="0"/>
            <a:r>
              <a:rPr lang="fr-FR" dirty="0" smtClean="0"/>
              <a:t>Patients souffrant d’hypo ou agammaglobulinémie </a:t>
            </a:r>
          </a:p>
          <a:p>
            <a:pPr lvl="0"/>
            <a:r>
              <a:rPr lang="fr-FR" dirty="0" smtClean="0"/>
              <a:t>Chimiothérapie anti cancéreuse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VI - Contre-indications des vaccins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endParaRPr lang="fr-FR" b="1" dirty="0" smtClean="0"/>
          </a:p>
          <a:p>
            <a:pPr lvl="0">
              <a:buNone/>
            </a:pPr>
            <a:r>
              <a:rPr lang="fr-FR" b="1" dirty="0" smtClean="0"/>
              <a:t>2- Contre-indications temporaires : </a:t>
            </a:r>
          </a:p>
          <a:p>
            <a:pPr lvl="0">
              <a:buNone/>
            </a:pPr>
            <a:endParaRPr lang="fr-FR" b="1" dirty="0" smtClean="0"/>
          </a:p>
          <a:p>
            <a:pPr lvl="0"/>
            <a:r>
              <a:rPr lang="fr-FR" dirty="0" smtClean="0"/>
              <a:t>Grossesse </a:t>
            </a:r>
          </a:p>
          <a:p>
            <a:pPr lvl="0"/>
            <a:r>
              <a:rPr lang="fr-FR" dirty="0" smtClean="0"/>
              <a:t>Infections ou maladies (aigues) en cours d’évolution, exp: fièvre chez un enfant</a:t>
            </a:r>
          </a:p>
          <a:p>
            <a:pPr lvl="0"/>
            <a:r>
              <a:rPr lang="fr-FR" dirty="0" smtClean="0"/>
              <a:t>Certains états allergiques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accent1"/>
                </a:solidFill>
              </a:rPr>
              <a:t>SERUMS </a:t>
            </a:r>
            <a:br>
              <a:rPr lang="fr-FR" b="1" dirty="0" smtClean="0">
                <a:solidFill>
                  <a:schemeClr val="accent1"/>
                </a:solidFill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r>
              <a:rPr lang="fr-FR" b="1" u="sng" dirty="0" smtClean="0">
                <a:solidFill>
                  <a:srgbClr val="C00000"/>
                </a:solidFill>
              </a:rPr>
              <a:t>I - Généralités : </a:t>
            </a:r>
          </a:p>
          <a:p>
            <a:pPr lvl="0">
              <a:buNone/>
            </a:pPr>
            <a:endParaRPr lang="fr-FR" dirty="0" smtClean="0"/>
          </a:p>
          <a:p>
            <a:r>
              <a:rPr lang="fr-FR" dirty="0" smtClean="0"/>
              <a:t>La </a:t>
            </a:r>
            <a:r>
              <a:rPr lang="fr-FR" b="1" dirty="0" smtClean="0">
                <a:solidFill>
                  <a:schemeClr val="accent1"/>
                </a:solidFill>
              </a:rPr>
              <a:t>sérothérapie</a:t>
            </a:r>
            <a:r>
              <a:rPr lang="fr-FR" b="1" dirty="0" smtClean="0"/>
              <a:t> </a:t>
            </a:r>
            <a:r>
              <a:rPr lang="fr-FR" dirty="0" smtClean="0"/>
              <a:t>et la </a:t>
            </a:r>
            <a:r>
              <a:rPr lang="fr-FR" b="1" dirty="0" smtClean="0">
                <a:solidFill>
                  <a:schemeClr val="accent1"/>
                </a:solidFill>
              </a:rPr>
              <a:t>séroprophylaxie</a:t>
            </a:r>
            <a:r>
              <a:rPr lang="fr-FR" b="1" dirty="0" smtClean="0"/>
              <a:t> </a:t>
            </a:r>
            <a:r>
              <a:rPr lang="fr-FR" dirty="0" smtClean="0"/>
              <a:t>permettent une immunisation passive ; celles-ci confèrent à l’Homme une immunité immédiate mais peu durable. </a:t>
            </a:r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L’immunisation passive est l’injection de </a:t>
            </a:r>
            <a:r>
              <a:rPr lang="fr-FR" b="1" dirty="0" smtClean="0"/>
              <a:t>sérum purifié complet </a:t>
            </a:r>
            <a:r>
              <a:rPr lang="fr-FR" dirty="0" smtClean="0"/>
              <a:t>ou </a:t>
            </a:r>
            <a:r>
              <a:rPr lang="fr-FR" b="1" dirty="0" smtClean="0"/>
              <a:t>fractionné</a:t>
            </a:r>
            <a:r>
              <a:rPr lang="fr-FR" dirty="0" smtClean="0"/>
              <a:t> ou l’injection d’</a:t>
            </a:r>
            <a:r>
              <a:rPr lang="fr-FR" b="1" dirty="0" smtClean="0"/>
              <a:t>Ig purifiées.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b="1" u="sng" dirty="0" smtClean="0">
                <a:solidFill>
                  <a:srgbClr val="C00000"/>
                </a:solidFill>
              </a:rPr>
              <a:t>I - Généralités : </a:t>
            </a:r>
            <a:br>
              <a:rPr lang="fr-FR" b="1" u="sng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Ces sérums sont obtenus à partir d’humains immunisés ou convalescents ou de donneurs volontaires, on les appelle des </a:t>
            </a:r>
            <a:r>
              <a:rPr lang="fr-FR" b="1" dirty="0" smtClean="0"/>
              <a:t>sérums homologues</a:t>
            </a:r>
            <a:r>
              <a:rPr lang="fr-FR" dirty="0" smtClean="0"/>
              <a:t>. Ils peuvent être obtenus également à partir d’animaux hyperimmunisés et on les appelle alors des </a:t>
            </a:r>
            <a:r>
              <a:rPr lang="fr-FR" b="1" dirty="0" smtClean="0"/>
              <a:t>sérums hétérologues</a:t>
            </a:r>
            <a:r>
              <a:rPr lang="fr-FR" dirty="0" smtClean="0"/>
              <a:t>.</a:t>
            </a:r>
          </a:p>
          <a:p>
            <a:pPr>
              <a:buNone/>
            </a:pPr>
            <a:r>
              <a:rPr lang="fr-FR" dirty="0" smtClean="0"/>
              <a:t>   </a:t>
            </a:r>
          </a:p>
          <a:p>
            <a:pPr>
              <a:buNone/>
            </a:pPr>
            <a:r>
              <a:rPr lang="fr-FR" dirty="0" smtClean="0"/>
              <a:t>   En général on injecte des IgG par voie IM.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Introduction : 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   L’immunoprophylaxie vise essentiellement à produire, sans dommage chez un sujet neuf, un état réfractaire comparable à celui qui résulte de certaines infections naturelles, apparentes ou inapparentes.</a:t>
            </a:r>
          </a:p>
          <a:p>
            <a:pPr>
              <a:buNone/>
            </a:pPr>
            <a:r>
              <a:rPr lang="fr-FR" dirty="0" smtClean="0"/>
              <a:t> </a:t>
            </a:r>
          </a:p>
          <a:p>
            <a:pPr>
              <a:buNone/>
            </a:pPr>
            <a:r>
              <a:rPr lang="fr-FR" dirty="0" smtClean="0"/>
              <a:t>   Deux types d’immunoprophylaxie </a:t>
            </a:r>
          </a:p>
          <a:p>
            <a:pPr>
              <a:buFont typeface="Courier New" pitchFamily="49" charset="0"/>
              <a:buChar char="o"/>
            </a:pPr>
            <a:r>
              <a:rPr lang="fr-FR" b="1" dirty="0" smtClean="0">
                <a:solidFill>
                  <a:schemeClr val="accent1"/>
                </a:solidFill>
              </a:rPr>
              <a:t>La vaccination </a:t>
            </a:r>
            <a:r>
              <a:rPr lang="fr-FR" b="1" dirty="0" smtClean="0"/>
              <a:t>ou l’immunisation active</a:t>
            </a:r>
          </a:p>
          <a:p>
            <a:pPr lvl="0"/>
            <a:r>
              <a:rPr lang="fr-FR" b="1" dirty="0" smtClean="0">
                <a:solidFill>
                  <a:schemeClr val="accent1"/>
                </a:solidFill>
              </a:rPr>
              <a:t>La sérothérapie/séroprophylaxie </a:t>
            </a:r>
            <a:r>
              <a:rPr lang="fr-FR" dirty="0" smtClean="0"/>
              <a:t>ou l’immunisation passive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b="1" u="sng" dirty="0" smtClean="0">
                <a:solidFill>
                  <a:srgbClr val="C00000"/>
                </a:solidFill>
              </a:rPr>
              <a:t>II - Indications : 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endParaRPr lang="fr-FR" dirty="0" smtClean="0"/>
          </a:p>
          <a:p>
            <a:pPr lvl="0">
              <a:buNone/>
            </a:pPr>
            <a:r>
              <a:rPr lang="fr-FR" dirty="0" smtClean="0"/>
              <a:t>1- Déficit immunitaires</a:t>
            </a:r>
          </a:p>
          <a:p>
            <a:pPr lvl="0">
              <a:buNone/>
            </a:pPr>
            <a:endParaRPr lang="fr-FR" dirty="0" smtClean="0"/>
          </a:p>
          <a:p>
            <a:pPr lvl="0">
              <a:buNone/>
            </a:pPr>
            <a:r>
              <a:rPr lang="fr-FR" dirty="0" smtClean="0"/>
              <a:t>2- Personnes pouvant développer la maladie avant l’élaboration d’anticorps</a:t>
            </a:r>
          </a:p>
          <a:p>
            <a:pPr lvl="0"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smtClean="0"/>
              <a:t>    Exp :</a:t>
            </a:r>
            <a:r>
              <a:rPr lang="fr-FR" dirty="0" smtClean="0"/>
              <a:t> maladie avec temps d’incubation court. 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u="sng" dirty="0" smtClean="0">
                <a:solidFill>
                  <a:srgbClr val="C00000"/>
                </a:solidFill>
              </a:rPr>
              <a:t>II- Indications : 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>
                <a:solidFill>
                  <a:srgbClr val="C00000"/>
                </a:solidFill>
              </a:rPr>
              <a:t>				          </a:t>
            </a:r>
            <a:r>
              <a:rPr lang="fr-FR" dirty="0" smtClean="0">
                <a:solidFill>
                  <a:schemeClr val="accent1"/>
                </a:solidFill>
              </a:rPr>
              <a:t>Sérothérapie:</a:t>
            </a:r>
            <a:r>
              <a:rPr lang="fr-FR" dirty="0" smtClean="0"/>
              <a:t> traitement </a:t>
            </a:r>
          </a:p>
          <a:p>
            <a:pPr>
              <a:buNone/>
            </a:pPr>
            <a:r>
              <a:rPr lang="fr-FR" dirty="0" smtClean="0"/>
              <a:t>					administré dans les 3 H</a:t>
            </a:r>
          </a:p>
          <a:p>
            <a:pPr>
              <a:buNone/>
            </a:pPr>
            <a:r>
              <a:rPr lang="fr-FR" dirty="0" smtClean="0"/>
              <a:t>					suivants l’exposition </a:t>
            </a:r>
          </a:p>
          <a:p>
            <a:pPr>
              <a:buNone/>
            </a:pPr>
            <a:r>
              <a:rPr lang="fr-FR" dirty="0" smtClean="0"/>
              <a:t>					</a:t>
            </a:r>
            <a:r>
              <a:rPr lang="fr-FR" dirty="0" err="1" smtClean="0"/>
              <a:t>exp</a:t>
            </a:r>
            <a:r>
              <a:rPr lang="fr-FR" dirty="0" smtClean="0"/>
              <a:t>: morsure </a:t>
            </a:r>
          </a:p>
          <a:p>
            <a:pPr>
              <a:buNone/>
            </a:pPr>
            <a:r>
              <a:rPr lang="fr-FR" dirty="0" smtClean="0"/>
              <a:t>					d’animaux venimeux</a:t>
            </a:r>
          </a:p>
          <a:p>
            <a:pPr>
              <a:buNone/>
            </a:pPr>
            <a:r>
              <a:rPr lang="fr-FR" dirty="0" smtClean="0"/>
              <a:t>Injection de sérum</a:t>
            </a:r>
          </a:p>
          <a:p>
            <a:pPr>
              <a:buNone/>
            </a:pPr>
            <a:r>
              <a:rPr lang="fr-FR" dirty="0" smtClean="0"/>
              <a:t>					</a:t>
            </a:r>
          </a:p>
          <a:p>
            <a:pPr>
              <a:buNone/>
            </a:pPr>
            <a:r>
              <a:rPr lang="fr-FR" dirty="0" smtClean="0">
                <a:solidFill>
                  <a:srgbClr val="C00000"/>
                </a:solidFill>
              </a:rPr>
              <a:t>					</a:t>
            </a:r>
            <a:r>
              <a:rPr lang="fr-FR" dirty="0" smtClean="0">
                <a:solidFill>
                  <a:schemeClr val="accent1"/>
                </a:solidFill>
              </a:rPr>
              <a:t>Séroprévention:</a:t>
            </a:r>
            <a:r>
              <a:rPr lang="fr-FR" dirty="0" smtClean="0"/>
              <a:t> pour </a:t>
            </a:r>
          </a:p>
          <a:p>
            <a:pPr>
              <a:buNone/>
            </a:pPr>
            <a:r>
              <a:rPr lang="fr-FR" dirty="0" smtClean="0"/>
              <a:t>					prévenir d’une maladie</a:t>
            </a:r>
          </a:p>
          <a:p>
            <a:pPr>
              <a:buNone/>
            </a:pPr>
            <a:r>
              <a:rPr lang="fr-FR" dirty="0" smtClean="0"/>
              <a:t>					exp: rage, tétanos</a:t>
            </a:r>
            <a:endParaRPr lang="fr-FR" dirty="0"/>
          </a:p>
        </p:txBody>
      </p:sp>
      <p:cxnSp>
        <p:nvCxnSpPr>
          <p:cNvPr id="17" name="Connecteur droit avec flèche 16"/>
          <p:cNvCxnSpPr/>
          <p:nvPr/>
        </p:nvCxnSpPr>
        <p:spPr>
          <a:xfrm rot="5400000" flipH="1" flipV="1">
            <a:off x="2643174" y="2357430"/>
            <a:ext cx="171451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3143240" y="4286256"/>
            <a:ext cx="857256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b="1" u="sng" dirty="0" smtClean="0">
                <a:solidFill>
                  <a:srgbClr val="C00000"/>
                </a:solidFill>
              </a:rPr>
              <a:t>III - Avantages et Inconvénients :</a:t>
            </a:r>
            <a:r>
              <a:rPr lang="fr-FR" b="1" dirty="0" smtClean="0">
                <a:solidFill>
                  <a:srgbClr val="C00000"/>
                </a:solidFill>
              </a:rPr>
              <a:t/>
            </a:r>
            <a:br>
              <a:rPr lang="fr-FR" b="1" dirty="0" smtClean="0">
                <a:solidFill>
                  <a:srgbClr val="C00000"/>
                </a:solidFill>
              </a:rPr>
            </a:b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 dirty="0" smtClean="0"/>
          </a:p>
          <a:p>
            <a:pPr lvl="0">
              <a:buNone/>
            </a:pPr>
            <a:r>
              <a:rPr lang="fr-FR" b="1" u="sng" dirty="0" smtClean="0"/>
              <a:t>1- Avantages :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   Traitement précoce : immunité immédiate et rapide. </a:t>
            </a:r>
          </a:p>
          <a:p>
            <a:pPr>
              <a:buNone/>
            </a:pPr>
            <a:endParaRPr lang="fr-FR" dirty="0" smtClean="0"/>
          </a:p>
          <a:p>
            <a:pPr lvl="0">
              <a:buNone/>
            </a:pPr>
            <a:r>
              <a:rPr lang="fr-FR" b="1" u="sng" dirty="0" smtClean="0"/>
              <a:t>2- Inconvénients : </a:t>
            </a:r>
            <a:endParaRPr lang="fr-FR" dirty="0" smtClean="0"/>
          </a:p>
          <a:p>
            <a:pPr lvl="0"/>
            <a:r>
              <a:rPr lang="fr-FR" dirty="0" smtClean="0"/>
              <a:t>Protection de très courte durée</a:t>
            </a:r>
          </a:p>
          <a:p>
            <a:pPr lvl="0"/>
            <a:r>
              <a:rPr lang="fr-FR" dirty="0" smtClean="0"/>
              <a:t>Accidents avec les sérums hétérologues : Choc anaphylactique, maladies sériques tardives.  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b="1" dirty="0" smtClean="0">
                <a:solidFill>
                  <a:schemeClr val="accent1"/>
                </a:solidFill>
              </a:rPr>
              <a:t>VACCINATION</a:t>
            </a:r>
            <a:br>
              <a:rPr lang="fr-FR" b="1" dirty="0" smtClean="0">
                <a:solidFill>
                  <a:schemeClr val="accent1"/>
                </a:solidFill>
              </a:rPr>
            </a:b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endParaRPr lang="fr-FR" b="1" u="sng" dirty="0" smtClean="0">
              <a:solidFill>
                <a:srgbClr val="C00000"/>
              </a:solidFill>
            </a:endParaRPr>
          </a:p>
          <a:p>
            <a:pPr lvl="0">
              <a:buNone/>
            </a:pPr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</a:p>
          <a:p>
            <a:pPr lvl="0">
              <a:buNone/>
            </a:pPr>
            <a:endParaRPr lang="fr-FR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r-FR" dirty="0" smtClean="0"/>
              <a:t>    </a:t>
            </a:r>
            <a:r>
              <a:rPr lang="fr-FR" b="1" dirty="0" smtClean="0">
                <a:solidFill>
                  <a:srgbClr val="C00000"/>
                </a:solidFill>
              </a:rPr>
              <a:t>Définition:</a:t>
            </a:r>
            <a:r>
              <a:rPr lang="fr-FR" dirty="0" smtClean="0"/>
              <a:t> La vaccination est un procédé consistant à introduire un agent infectieux </a:t>
            </a:r>
            <a:r>
              <a:rPr lang="fr-FR" dirty="0" smtClean="0"/>
              <a:t>extérieur dans </a:t>
            </a:r>
            <a:r>
              <a:rPr lang="fr-FR" dirty="0" smtClean="0"/>
              <a:t>un organisme vivant afin de créer une réaction immunitaire.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Il existe trois types de vaccins :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l"/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  <a:r>
              <a:rPr lang="fr-FR" dirty="0" smtClean="0">
                <a:solidFill>
                  <a:srgbClr val="C00000"/>
                </a:solidFill>
              </a:rPr>
              <a:t/>
            </a:r>
            <a:br>
              <a:rPr lang="fr-FR" dirty="0" smtClean="0">
                <a:solidFill>
                  <a:srgbClr val="C00000"/>
                </a:solidFill>
              </a:rPr>
            </a:b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fr-FR" b="1" dirty="0" smtClean="0"/>
              <a:t>I-1- </a:t>
            </a:r>
            <a:r>
              <a:rPr lang="fr-FR" b="1" u="sng" dirty="0" smtClean="0"/>
              <a:t>Vaccins vivants atténués</a:t>
            </a:r>
            <a:r>
              <a:rPr lang="fr-FR" b="1" dirty="0" smtClean="0"/>
              <a:t> : VVA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    Vaccins constitués de souches bactériennes ou virales dont on a supprimé toute virulence et gardé l’immunogénicité : ainsi le sujet vacciné développe une infection proche de l’infection naturelle            réponse immunitaire protectrice.</a:t>
            </a:r>
          </a:p>
          <a:p>
            <a:pPr>
              <a:buNone/>
            </a:pPr>
            <a:r>
              <a:rPr lang="fr-FR" dirty="0" smtClean="0"/>
              <a:t>     L’atténuation de la virulence se fait par divers procédés :</a:t>
            </a:r>
          </a:p>
          <a:p>
            <a:pPr lvl="0"/>
            <a:r>
              <a:rPr lang="fr-FR" dirty="0" smtClean="0"/>
              <a:t>Adaptation à un hôte étranger </a:t>
            </a:r>
            <a:endParaRPr lang="fr-FR" dirty="0" smtClean="0"/>
          </a:p>
          <a:p>
            <a:pPr lvl="0"/>
            <a:r>
              <a:rPr lang="fr-FR" dirty="0" smtClean="0"/>
              <a:t>Altération </a:t>
            </a:r>
            <a:r>
              <a:rPr lang="fr-FR" dirty="0" smtClean="0"/>
              <a:t>d’une ou de plusieurs voies métaboliques (mutants)</a:t>
            </a:r>
          </a:p>
          <a:p>
            <a:pPr lvl="0"/>
            <a:r>
              <a:rPr lang="fr-FR" dirty="0" smtClean="0"/>
              <a:t>Altération de fonction (s) spécifiquement impliquée (s) dans le pouvoir pathogène de l’espèce bactérienne.</a:t>
            </a:r>
          </a:p>
          <a:p>
            <a:endParaRPr lang="fr-FR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6572266" y="3286129"/>
            <a:ext cx="794391" cy="1588"/>
          </a:xfrm>
          <a:prstGeom prst="straightConnector1">
            <a:avLst/>
          </a:prstGeom>
          <a:ln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 smtClean="0"/>
              <a:t>Pouvoire</a:t>
            </a:r>
            <a:r>
              <a:rPr lang="fr-FR" dirty="0" smtClean="0"/>
              <a:t> pathogène : </a:t>
            </a:r>
          </a:p>
          <a:p>
            <a:pPr marL="0" indent="0">
              <a:buNone/>
            </a:pPr>
            <a:r>
              <a:rPr lang="fr-FR" dirty="0" smtClean="0"/>
              <a:t>conditionne </a:t>
            </a:r>
            <a:r>
              <a:rPr lang="fr-FR" dirty="0"/>
              <a:t>le type de maladie et va dépendre de l'espèce bactérienne responsable de l'infection.</a:t>
            </a:r>
            <a:endParaRPr lang="fr-FR" dirty="0" smtClean="0"/>
          </a:p>
          <a:p>
            <a:r>
              <a:rPr lang="fr-FR" dirty="0" smtClean="0"/>
              <a:t>Virulence :</a:t>
            </a:r>
          </a:p>
          <a:p>
            <a:pPr marL="0" indent="0">
              <a:buNone/>
            </a:pPr>
            <a:r>
              <a:rPr lang="fr-FR" dirty="0" smtClean="0"/>
              <a:t>l'intensité </a:t>
            </a:r>
            <a:r>
              <a:rPr lang="fr-FR" dirty="0"/>
              <a:t>du pouvoir pathogène d'un micro-organisme (bactérie, champignon, virus, protozoaire)</a:t>
            </a:r>
            <a:endParaRPr lang="fr-FR" dirty="0" smtClean="0"/>
          </a:p>
          <a:p>
            <a:r>
              <a:rPr lang="fr-FR" dirty="0" err="1" smtClean="0"/>
              <a:t>Immunogénicité</a:t>
            </a:r>
            <a:r>
              <a:rPr lang="fr-FR" dirty="0" smtClean="0"/>
              <a:t> :</a:t>
            </a:r>
          </a:p>
          <a:p>
            <a:pPr marL="0" indent="0">
              <a:buNone/>
            </a:pPr>
            <a:r>
              <a:rPr lang="fr-FR" dirty="0"/>
              <a:t>Une molécule est dite </a:t>
            </a:r>
            <a:r>
              <a:rPr lang="fr-FR" b="1" dirty="0"/>
              <a:t>immunogène</a:t>
            </a:r>
            <a:r>
              <a:rPr lang="fr-FR" dirty="0"/>
              <a:t> lorsqu'elle est capable d'induire une réaction immunitaire. L'</a:t>
            </a:r>
            <a:r>
              <a:rPr lang="fr-FR" b="1" dirty="0" err="1"/>
              <a:t>immunogénicité</a:t>
            </a:r>
            <a:r>
              <a:rPr lang="fr-FR" dirty="0"/>
              <a:t> est donc la capacité qu'a un antigène de provoquer une réponse immunitaire bien spécifique.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4907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  <a:r>
              <a:rPr lang="fr-FR" b="1" dirty="0" smtClean="0">
                <a:solidFill>
                  <a:srgbClr val="C00000"/>
                </a:solidFill>
              </a:rPr>
              <a:t/>
            </a:r>
            <a:br>
              <a:rPr lang="fr-FR" b="1" dirty="0" smtClean="0">
                <a:solidFill>
                  <a:srgbClr val="C00000"/>
                </a:solidFill>
              </a:rPr>
            </a:br>
            <a:r>
              <a:rPr lang="fr-FR" b="1" dirty="0" smtClean="0">
                <a:solidFill>
                  <a:schemeClr val="tx1"/>
                </a:solidFill>
              </a:rPr>
              <a:t>I-1- Vaccins vivants atténués : VVA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fr-FR" b="1" u="sng" dirty="0" smtClean="0">
                <a:solidFill>
                  <a:schemeClr val="accent1"/>
                </a:solidFill>
              </a:rPr>
              <a:t>VVA bactériens</a:t>
            </a:r>
            <a:r>
              <a:rPr lang="fr-FR" b="1" dirty="0" smtClean="0">
                <a:solidFill>
                  <a:schemeClr val="accent1"/>
                </a:solidFill>
              </a:rPr>
              <a:t> : </a:t>
            </a:r>
            <a:endParaRPr lang="fr-FR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fr-FR" dirty="0" smtClean="0"/>
              <a:t> BCG ++ (voie ID)</a:t>
            </a:r>
          </a:p>
          <a:p>
            <a:pPr>
              <a:buNone/>
            </a:pPr>
            <a:r>
              <a:rPr lang="fr-FR" dirty="0" smtClean="0"/>
              <a:t>Typhoïde</a:t>
            </a:r>
          </a:p>
          <a:p>
            <a:pPr>
              <a:buNone/>
            </a:pPr>
            <a:r>
              <a:rPr lang="fr-FR" dirty="0" smtClean="0"/>
              <a:t>Choléra </a:t>
            </a:r>
          </a:p>
          <a:p>
            <a:pPr lvl="0"/>
            <a:r>
              <a:rPr lang="fr-FR" b="1" u="sng" dirty="0" smtClean="0">
                <a:solidFill>
                  <a:schemeClr val="accent1"/>
                </a:solidFill>
              </a:rPr>
              <a:t>VVA viraux : </a:t>
            </a:r>
            <a:endParaRPr lang="fr-FR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fr-FR" dirty="0" smtClean="0"/>
              <a:t>Poliomyélite type 1, 2, 3  SABIN (VO)</a:t>
            </a:r>
          </a:p>
          <a:p>
            <a:pPr>
              <a:buNone/>
            </a:pPr>
            <a:r>
              <a:rPr lang="fr-FR" dirty="0" smtClean="0"/>
              <a:t>Rougeole (s/c)</a:t>
            </a:r>
          </a:p>
          <a:p>
            <a:pPr>
              <a:buNone/>
            </a:pPr>
            <a:r>
              <a:rPr lang="fr-FR" dirty="0" smtClean="0"/>
              <a:t>Grippe (voie intra nasale, s/c)</a:t>
            </a:r>
          </a:p>
          <a:p>
            <a:pPr>
              <a:buNone/>
            </a:pPr>
            <a:r>
              <a:rPr lang="en-US" dirty="0" smtClean="0"/>
              <a:t>Rubéole (s/c)</a:t>
            </a:r>
            <a:endParaRPr lang="fr-FR" dirty="0" smtClean="0"/>
          </a:p>
          <a:p>
            <a:pPr>
              <a:buNone/>
            </a:pPr>
            <a:r>
              <a:rPr lang="en-US" dirty="0" smtClean="0"/>
              <a:t>Fièvre jaune (s/c)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Oreillons, Varicelle, Rotavirus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C00000"/>
                </a:solidFill>
              </a:rPr>
              <a:t>I - Différents types de vaccins :</a:t>
            </a:r>
            <a:br>
              <a:rPr lang="fr-FR" b="1" u="sng" dirty="0" smtClean="0">
                <a:solidFill>
                  <a:srgbClr val="C00000"/>
                </a:solidFill>
              </a:rPr>
            </a:br>
            <a:r>
              <a:rPr lang="fr-FR" b="1" dirty="0" smtClean="0"/>
              <a:t> </a:t>
            </a:r>
            <a:r>
              <a:rPr lang="fr-FR" b="1" dirty="0" smtClean="0">
                <a:solidFill>
                  <a:schemeClr val="tx1"/>
                </a:solidFill>
              </a:rPr>
              <a:t>I-2- Vaccins inactivés ou tués : VT</a:t>
            </a:r>
            <a:r>
              <a:rPr lang="fr-FR" dirty="0" smtClean="0">
                <a:solidFill>
                  <a:schemeClr val="tx1"/>
                </a:solidFill>
              </a:rPr>
              <a:t/>
            </a:r>
            <a:br>
              <a:rPr lang="fr-FR" dirty="0" smtClean="0">
                <a:solidFill>
                  <a:schemeClr val="tx1"/>
                </a:solidFill>
              </a:rPr>
            </a:b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fr-FR" sz="2800" dirty="0" smtClean="0"/>
              <a:t>   Ces vaccins sont constitués de bactéries ou de virus dont on a supprimé toute virulence par inactivation chimique </a:t>
            </a:r>
            <a:r>
              <a:rPr lang="fr-FR" sz="2800" b="1" dirty="0" smtClean="0">
                <a:solidFill>
                  <a:schemeClr val="accent1"/>
                </a:solidFill>
              </a:rPr>
              <a:t>(βpropionolactone, formol) </a:t>
            </a:r>
            <a:r>
              <a:rPr lang="fr-FR" sz="2800" dirty="0" smtClean="0"/>
              <a:t>ou physique </a:t>
            </a:r>
            <a:r>
              <a:rPr lang="fr-FR" sz="2800" b="1" dirty="0" smtClean="0">
                <a:solidFill>
                  <a:schemeClr val="accent1"/>
                </a:solidFill>
              </a:rPr>
              <a:t>(rayonnements, chaleur,….)</a:t>
            </a:r>
            <a:r>
              <a:rPr lang="fr-FR" sz="2800" dirty="0" smtClean="0"/>
              <a:t>. </a:t>
            </a:r>
          </a:p>
          <a:p>
            <a:pPr>
              <a:buNone/>
            </a:pPr>
            <a:r>
              <a:rPr lang="fr-FR" sz="2800" dirty="0" smtClean="0"/>
              <a:t>    </a:t>
            </a:r>
          </a:p>
          <a:p>
            <a:pPr>
              <a:buNone/>
            </a:pPr>
            <a:r>
              <a:rPr lang="fr-FR" sz="2800" dirty="0" smtClean="0"/>
              <a:t>   Ces agents inactivés ne sont plus capables de se multiplier (diff avec les VVA) mais gardent leur pouvoir immunogène intact. 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u="sng" dirty="0" smtClean="0">
                <a:solidFill>
                  <a:srgbClr val="C00000"/>
                </a:solidFill>
              </a:rPr>
              <a:t>I - Différents types de vaccins :</a:t>
            </a:r>
            <a:r>
              <a:rPr lang="fr-FR" b="1" u="sng" dirty="0" smtClean="0">
                <a:solidFill>
                  <a:srgbClr val="FF0000"/>
                </a:solidFill>
              </a:rPr>
              <a:t/>
            </a:r>
            <a:br>
              <a:rPr lang="fr-FR" b="1" u="sng" dirty="0" smtClean="0">
                <a:solidFill>
                  <a:srgbClr val="FF0000"/>
                </a:solidFill>
              </a:rPr>
            </a:br>
            <a:r>
              <a:rPr lang="fr-FR" b="1" dirty="0" smtClean="0"/>
              <a:t> </a:t>
            </a:r>
            <a:r>
              <a:rPr lang="fr-FR" b="1" dirty="0" smtClean="0">
                <a:solidFill>
                  <a:schemeClr val="tx1"/>
                </a:solidFill>
              </a:rPr>
              <a:t>I-2- Vaccins inactivés ou tués : VT</a:t>
            </a:r>
            <a:r>
              <a:rPr lang="fr-FR" dirty="0" smtClean="0">
                <a:solidFill>
                  <a:schemeClr val="tx1"/>
                </a:solidFill>
              </a:rPr>
              <a:t/>
            </a:r>
            <a:br>
              <a:rPr lang="fr-FR" dirty="0" smtClean="0">
                <a:solidFill>
                  <a:schemeClr val="tx1"/>
                </a:solidFill>
              </a:rPr>
            </a:b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b="1" u="sng" dirty="0" smtClean="0">
                <a:solidFill>
                  <a:schemeClr val="accent1"/>
                </a:solidFill>
              </a:rPr>
              <a:t>VT bactériens</a:t>
            </a:r>
            <a:r>
              <a:rPr lang="fr-FR" b="1" dirty="0" smtClean="0">
                <a:solidFill>
                  <a:schemeClr val="accent1"/>
                </a:solidFill>
              </a:rPr>
              <a:t> : </a:t>
            </a:r>
            <a:endParaRPr lang="fr-FR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fr-FR" dirty="0" smtClean="0"/>
              <a:t>Choléra (IM ou s/c)</a:t>
            </a:r>
          </a:p>
          <a:p>
            <a:pPr>
              <a:buNone/>
            </a:pPr>
            <a:r>
              <a:rPr lang="fr-FR" dirty="0" smtClean="0"/>
              <a:t>Typhoïde (s/c)</a:t>
            </a:r>
          </a:p>
          <a:p>
            <a:pPr>
              <a:buNone/>
            </a:pPr>
            <a:r>
              <a:rPr lang="fr-FR" dirty="0" smtClean="0"/>
              <a:t>Coqueluche (IM)</a:t>
            </a:r>
          </a:p>
          <a:p>
            <a:pPr>
              <a:buNone/>
            </a:pPr>
            <a:r>
              <a:rPr lang="fr-FR" dirty="0" smtClean="0"/>
              <a:t>Peste (IM)</a:t>
            </a:r>
          </a:p>
          <a:p>
            <a:pPr>
              <a:buNone/>
            </a:pPr>
            <a:endParaRPr lang="fr-FR" dirty="0" smtClean="0"/>
          </a:p>
          <a:p>
            <a:pPr lvl="0"/>
            <a:r>
              <a:rPr lang="fr-FR" b="1" u="sng" dirty="0" smtClean="0">
                <a:solidFill>
                  <a:schemeClr val="accent1"/>
                </a:solidFill>
              </a:rPr>
              <a:t>VT viraux</a:t>
            </a:r>
            <a:r>
              <a:rPr lang="fr-FR" b="1" dirty="0" smtClean="0">
                <a:solidFill>
                  <a:schemeClr val="accent1"/>
                </a:solidFill>
              </a:rPr>
              <a:t> : </a:t>
            </a:r>
            <a:endParaRPr lang="fr-FR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fr-FR" dirty="0" smtClean="0"/>
              <a:t>Poliomyélite type 1, 2, 3  SALK/LEPINE (IM)</a:t>
            </a:r>
          </a:p>
          <a:p>
            <a:pPr>
              <a:buNone/>
            </a:pPr>
            <a:r>
              <a:rPr lang="en-US" dirty="0" smtClean="0"/>
              <a:t>Grippe (IM ou s/c)</a:t>
            </a:r>
            <a:endParaRPr lang="fr-FR" dirty="0" smtClean="0"/>
          </a:p>
          <a:p>
            <a:pPr>
              <a:buNone/>
            </a:pPr>
            <a:r>
              <a:rPr lang="en-US" dirty="0" smtClean="0"/>
              <a:t>Rage (s/c) 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fr-FR" b="1" u="sng" dirty="0" smtClean="0">
                <a:solidFill>
                  <a:srgbClr val="C00000"/>
                </a:solidFill>
              </a:rPr>
              <a:t>I - Différents types de vaccins : </a:t>
            </a:r>
            <a:r>
              <a:rPr lang="fr-FR" b="1" dirty="0" smtClean="0">
                <a:solidFill>
                  <a:srgbClr val="C00000"/>
                </a:solidFill>
              </a:rPr>
              <a:t/>
            </a:r>
            <a:br>
              <a:rPr lang="fr-FR" b="1" dirty="0" smtClean="0">
                <a:solidFill>
                  <a:srgbClr val="C00000"/>
                </a:solidFill>
              </a:rPr>
            </a:br>
            <a:r>
              <a:rPr lang="fr-FR" b="1" dirty="0" smtClean="0">
                <a:solidFill>
                  <a:schemeClr val="tx1"/>
                </a:solidFill>
              </a:rPr>
              <a:t>I-3- Vaccins sous unitaires: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Vaccins </a:t>
            </a:r>
            <a:r>
              <a:rPr lang="fr-FR" b="1" dirty="0" smtClean="0"/>
              <a:t>purifiés</a:t>
            </a:r>
            <a:r>
              <a:rPr lang="fr-FR" dirty="0" smtClean="0"/>
              <a:t> ou </a:t>
            </a:r>
            <a:r>
              <a:rPr lang="fr-FR" b="1" dirty="0" smtClean="0"/>
              <a:t>fractionnés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Ils sont constitués de fractions bactériennes ou</a:t>
            </a:r>
          </a:p>
          <a:p>
            <a:pPr>
              <a:buNone/>
            </a:pPr>
            <a:r>
              <a:rPr lang="fr-FR" dirty="0" smtClean="0"/>
              <a:t>virales intervenants dans l’immunisation.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Exp : toxines, polysaccharides                bactéries</a:t>
            </a:r>
          </a:p>
          <a:p>
            <a:pPr>
              <a:buNone/>
            </a:pPr>
            <a:r>
              <a:rPr lang="fr-FR" dirty="0" smtClean="0"/>
              <a:t>          glycoprotéines HA, NA,…              virus  </a:t>
            </a:r>
          </a:p>
          <a:p>
            <a:pPr>
              <a:buNone/>
            </a:pPr>
            <a:endParaRPr lang="fr-FR" dirty="0"/>
          </a:p>
        </p:txBody>
      </p:sp>
      <p:cxnSp>
        <p:nvCxnSpPr>
          <p:cNvPr id="5" name="Connecteur droit avec flèche 4"/>
          <p:cNvCxnSpPr/>
          <p:nvPr/>
        </p:nvCxnSpPr>
        <p:spPr>
          <a:xfrm>
            <a:off x="5000628" y="457200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6"/>
          <p:cNvCxnSpPr/>
          <p:nvPr/>
        </p:nvCxnSpPr>
        <p:spPr>
          <a:xfrm>
            <a:off x="4929190" y="4143380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3117</TotalTime>
  <Words>369</Words>
  <Application>Microsoft Office PowerPoint</Application>
  <PresentationFormat>Affichage à l'écran (4:3)</PresentationFormat>
  <Paragraphs>176</Paragraphs>
  <Slides>22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Oriel</vt:lpstr>
      <vt:lpstr>VACCINS ET SERUMS </vt:lpstr>
      <vt:lpstr>Introduction :  </vt:lpstr>
      <vt:lpstr>VACCINATION </vt:lpstr>
      <vt:lpstr>I - Différents types de vaccins :  </vt:lpstr>
      <vt:lpstr>Présentation PowerPoint</vt:lpstr>
      <vt:lpstr> I - Différents types de vaccins :  I-1- Vaccins vivants atténués : VVA </vt:lpstr>
      <vt:lpstr> I - Différents types de vaccins :  I-2- Vaccins inactivés ou tués : VT </vt:lpstr>
      <vt:lpstr> I - Différents types de vaccins :  I-2- Vaccins inactivés ou tués : VT </vt:lpstr>
      <vt:lpstr>I - Différents types de vaccins :  I-3- Vaccins sous unitaires: </vt:lpstr>
      <vt:lpstr>I - Différents types de vaccins :  I-3- Vaccins sous unitaires : </vt:lpstr>
      <vt:lpstr>     I - Différents types de vaccins :  I-4- avantages et inconvénients :  </vt:lpstr>
      <vt:lpstr>II - Associations des vaccins </vt:lpstr>
      <vt:lpstr>II - Associations des vaccins </vt:lpstr>
      <vt:lpstr>III - Calendrier vaccinal algérien    </vt:lpstr>
      <vt:lpstr>V - Conservation des vaccins </vt:lpstr>
      <vt:lpstr>VI - Contre-indications des vaccins</vt:lpstr>
      <vt:lpstr>VI - Contre-indications des vaccins</vt:lpstr>
      <vt:lpstr>SERUMS  </vt:lpstr>
      <vt:lpstr>I - Généralités :  </vt:lpstr>
      <vt:lpstr>II - Indications :  </vt:lpstr>
      <vt:lpstr>II- Indications :  </vt:lpstr>
      <vt:lpstr>III - Avantages et Inconvénients 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VACCINS ET SERUMS</dc:title>
  <dc:creator>faiza</dc:creator>
  <cp:lastModifiedBy>ab</cp:lastModifiedBy>
  <cp:revision>82</cp:revision>
  <dcterms:modified xsi:type="dcterms:W3CDTF">2019-10-19T16:04:49Z</dcterms:modified>
</cp:coreProperties>
</file>